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24" r:id="rId1"/>
    <p:sldMasterId id="2147483930" r:id="rId2"/>
    <p:sldMasterId id="2147483661" r:id="rId3"/>
    <p:sldMasterId id="2147483679" r:id="rId4"/>
    <p:sldMasterId id="2147483703" r:id="rId5"/>
    <p:sldMasterId id="2147483689" r:id="rId6"/>
    <p:sldMasterId id="2147483669" r:id="rId7"/>
    <p:sldMasterId id="2147483926" r:id="rId8"/>
    <p:sldMasterId id="2147483928" r:id="rId9"/>
    <p:sldMasterId id="2147483701" r:id="rId10"/>
    <p:sldMasterId id="2147483889" r:id="rId11"/>
  </p:sldMasterIdLst>
  <p:notesMasterIdLst>
    <p:notesMasterId r:id="rId25"/>
  </p:notesMasterIdLst>
  <p:sldIdLst>
    <p:sldId id="256" r:id="rId12"/>
    <p:sldId id="267" r:id="rId13"/>
    <p:sldId id="269" r:id="rId14"/>
    <p:sldId id="258" r:id="rId15"/>
    <p:sldId id="278" r:id="rId16"/>
    <p:sldId id="270" r:id="rId17"/>
    <p:sldId id="271" r:id="rId18"/>
    <p:sldId id="272" r:id="rId19"/>
    <p:sldId id="273" r:id="rId20"/>
    <p:sldId id="274" r:id="rId21"/>
    <p:sldId id="276" r:id="rId22"/>
    <p:sldId id="262" r:id="rId23"/>
    <p:sldId id="277" r:id="rId24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7CF95401-C8FE-804B-83E2-5318579333E7}" type="datetimeFigureOut">
              <a:rPr lang="en-GB"/>
              <a:pPr>
                <a:defRPr/>
              </a:pPr>
              <a:t>22/08/2014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502AEA54-8D33-0647-AC74-F38758DA81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1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772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403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-NZ)Rev)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60944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95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18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46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1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600201"/>
            <a:ext cx="8382000" cy="44196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2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3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667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YK_WB_L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2" y="-23813"/>
            <a:ext cx="202406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72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981200"/>
            <a:ext cx="9144000" cy="1828800"/>
          </a:xfrm>
        </p:spPr>
        <p:txBody>
          <a:bodyPr/>
          <a:lstStyle/>
          <a:p>
            <a:r>
              <a:rPr lang="en-NZ" dirty="0" smtClean="0"/>
              <a:t>Preferences of decision makers for criteria around selection of foot-and-mouth </a:t>
            </a:r>
            <a:r>
              <a:rPr lang="en-NZ" dirty="0"/>
              <a:t>disease </a:t>
            </a:r>
            <a:r>
              <a:rPr lang="en-NZ" dirty="0" smtClean="0"/>
              <a:t>control strategies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0" y="4343400"/>
            <a:ext cx="9144000" cy="1371600"/>
          </a:xfrm>
          <a:prstGeom prst="rect">
            <a:avLst/>
          </a:prstGeom>
        </p:spPr>
        <p:txBody>
          <a:bodyPr vert="horz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rgbClr val="FFFFFF"/>
                </a:solidFill>
                <a:latin typeface="Arial" pitchFamily="34" charset="0"/>
                <a:ea typeface="ＭＳ Ｐゴシック" charset="0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000" dirty="0" err="1" smtClean="0"/>
              <a:t>EuTteum</a:t>
            </a:r>
            <a:r>
              <a:rPr lang="en-NZ" sz="2000" dirty="0" smtClean="0"/>
              <a:t> Kim</a:t>
            </a:r>
          </a:p>
          <a:p>
            <a:r>
              <a:rPr lang="en-NZ" sz="2000" dirty="0" smtClean="0"/>
              <a:t>Tim Carpenter, Sarah Rosanowski, Mark </a:t>
            </a:r>
            <a:r>
              <a:rPr lang="en-NZ" sz="2000" dirty="0"/>
              <a:t>Stevenson and Naomi Cogger</a:t>
            </a:r>
            <a:endParaRPr lang="en-NZ" sz="2000" dirty="0" smtClean="0"/>
          </a:p>
          <a:p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6076890"/>
            <a:ext cx="1219200" cy="628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6248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chemeClr val="bg1"/>
                </a:solidFill>
              </a:rPr>
              <a:t>The </a:t>
            </a:r>
            <a:r>
              <a:rPr lang="en-NZ" sz="2000" dirty="0" err="1" smtClean="0">
                <a:solidFill>
                  <a:schemeClr val="bg1"/>
                </a:solidFill>
              </a:rPr>
              <a:t>EpiCentre</a:t>
            </a:r>
            <a:endParaRPr lang="en-N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26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" y="6019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Figure 3. The </a:t>
            </a:r>
            <a:r>
              <a:rPr lang="en-NZ" sz="1600" dirty="0">
                <a:solidFill>
                  <a:schemeClr val="bg1"/>
                </a:solidFill>
              </a:rPr>
              <a:t>relative importance scores of </a:t>
            </a:r>
            <a:r>
              <a:rPr lang="en-NZ" sz="1600" dirty="0" smtClean="0">
                <a:solidFill>
                  <a:schemeClr val="bg1"/>
                </a:solidFill>
              </a:rPr>
              <a:t>social </a:t>
            </a:r>
            <a:r>
              <a:rPr lang="en-NZ" sz="1600" dirty="0">
                <a:solidFill>
                  <a:schemeClr val="bg1"/>
                </a:solidFill>
              </a:rPr>
              <a:t>indicators in the epidemiologic criterion for a foot-and-mouth disease (FMD) control </a:t>
            </a:r>
            <a:r>
              <a:rPr lang="en-NZ" sz="1600" dirty="0" smtClean="0">
                <a:solidFill>
                  <a:schemeClr val="bg1"/>
                </a:solidFill>
              </a:rPr>
              <a:t>strategy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44112"/>
            <a:ext cx="9000000" cy="5338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38200" y="914400"/>
            <a:ext cx="9906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ectangle 12"/>
          <p:cNvSpPr/>
          <p:nvPr/>
        </p:nvSpPr>
        <p:spPr>
          <a:xfrm>
            <a:off x="5486400" y="914400"/>
            <a:ext cx="10668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14" name="Group 13"/>
          <p:cNvGrpSpPr/>
          <p:nvPr/>
        </p:nvGrpSpPr>
        <p:grpSpPr>
          <a:xfrm>
            <a:off x="762000" y="5410200"/>
            <a:ext cx="7162800" cy="461665"/>
            <a:chOff x="762000" y="5410200"/>
            <a:chExt cx="7162800" cy="461665"/>
          </a:xfrm>
        </p:grpSpPr>
        <p:sp>
          <p:nvSpPr>
            <p:cNvPr id="15" name="TextBox 14"/>
            <p:cNvSpPr txBox="1"/>
            <p:nvPr/>
          </p:nvSpPr>
          <p:spPr>
            <a:xfrm>
              <a:off x="762000" y="5410200"/>
              <a:ext cx="10668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Farmer mental health</a:t>
              </a:r>
              <a:endParaRPr lang="en-NZ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050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Public</a:t>
              </a:r>
            </a:p>
            <a:p>
              <a:pPr algn="ctr"/>
              <a:r>
                <a:rPr lang="en-NZ" sz="1200" dirty="0" smtClean="0"/>
                <a:t>mental health</a:t>
              </a:r>
              <a:endParaRPr lang="en-NZ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0" y="5410200"/>
              <a:ext cx="12192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Welfare of</a:t>
              </a:r>
              <a:br>
                <a:rPr lang="en-NZ" sz="1200" dirty="0" smtClean="0"/>
              </a:br>
              <a:r>
                <a:rPr lang="en-NZ" sz="1200" dirty="0" smtClean="0"/>
                <a:t>inf. animals</a:t>
              </a:r>
              <a:endParaRPr lang="en-NZ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67200" y="5410200"/>
              <a:ext cx="12192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Welfare of non-</a:t>
              </a:r>
              <a:br>
                <a:rPr lang="en-NZ" sz="1200" dirty="0" smtClean="0"/>
              </a:br>
              <a:r>
                <a:rPr lang="en-NZ" sz="1200" dirty="0" err="1" smtClean="0"/>
                <a:t>inf.animals</a:t>
              </a:r>
              <a:endParaRPr lang="en-NZ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6400" y="5410200"/>
              <a:ext cx="1143000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Air pollution</a:t>
              </a:r>
              <a:endParaRPr lang="en-NZ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29400" y="5410200"/>
              <a:ext cx="1295400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Ground pollution</a:t>
              </a:r>
              <a:endParaRPr lang="en-NZ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779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336410"/>
              </p:ext>
            </p:extLst>
          </p:nvPr>
        </p:nvGraphicFramePr>
        <p:xfrm>
          <a:off x="228600" y="914400"/>
          <a:ext cx="8763000" cy="585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7519"/>
                <a:gridCol w="1060251"/>
                <a:gridCol w="2087670"/>
                <a:gridCol w="1697560"/>
              </a:tblGrid>
              <a:tr h="227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Criteria/Indicators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>
                          <a:effectLst/>
                        </a:rPr>
                        <a:t>Overall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FMD </a:t>
                      </a:r>
                      <a:r>
                        <a:rPr lang="en-NZ" sz="1400" dirty="0" smtClean="0">
                          <a:effectLst/>
                        </a:rPr>
                        <a:t>positive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FMD </a:t>
                      </a:r>
                      <a:r>
                        <a:rPr lang="en-US" sz="1400" dirty="0" smtClean="0">
                          <a:effectLst/>
                        </a:rPr>
                        <a:t>free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Epidemiologic criterion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FMD outbreak size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Duration of FMD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No. of infected farms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No. of infected animals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No. of depopulated farms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depopulated animals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Economic criterion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of control measures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2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Farm loss from movement restriction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Farm loss from depopulation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Industry loss from movement restriction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3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4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1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Export loss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Tourism decrease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Social-environmental criterion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Mental health of affected farmers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Mental health of the public 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Welfare of infected animals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Welfare of non-infected animals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Air pollution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98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Ground pollution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NZ" sz="14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NZ" sz="14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228601" y="152400"/>
            <a:ext cx="8229599" cy="655637"/>
          </a:xfrm>
        </p:spPr>
        <p:txBody>
          <a:bodyPr/>
          <a:lstStyle/>
          <a:p>
            <a:pPr marL="0" indent="0">
              <a:buNone/>
            </a:pPr>
            <a:r>
              <a:rPr lang="en-NZ" sz="1800" dirty="0"/>
              <a:t>Table </a:t>
            </a:r>
            <a:r>
              <a:rPr lang="en-NZ" sz="1800" dirty="0" smtClean="0"/>
              <a:t>2. </a:t>
            </a:r>
            <a:r>
              <a:rPr lang="en-NZ" sz="1800" dirty="0"/>
              <a:t>The </a:t>
            </a:r>
            <a:r>
              <a:rPr lang="en-NZ" sz="1800" dirty="0" smtClean="0"/>
              <a:t>rank of indicators for </a:t>
            </a:r>
            <a:r>
              <a:rPr lang="en-NZ" sz="1800" dirty="0"/>
              <a:t>a foot-and-mouth </a:t>
            </a:r>
            <a:r>
              <a:rPr lang="en-NZ" sz="1800" dirty="0" smtClean="0"/>
              <a:t>disease </a:t>
            </a:r>
            <a:r>
              <a:rPr lang="en-NZ" sz="1800" dirty="0"/>
              <a:t>(FMD) </a:t>
            </a:r>
            <a:endParaRPr lang="en-NZ" sz="1800" dirty="0" smtClean="0"/>
          </a:p>
          <a:p>
            <a:pPr marL="0" indent="0">
              <a:buNone/>
            </a:pPr>
            <a:r>
              <a:rPr lang="en-NZ" sz="1800" dirty="0" smtClean="0"/>
              <a:t>control strategy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14799" y="1403284"/>
            <a:ext cx="4876801" cy="5378516"/>
            <a:chOff x="4114799" y="1403284"/>
            <a:chExt cx="4876801" cy="5378516"/>
          </a:xfrm>
        </p:grpSpPr>
        <p:sp>
          <p:nvSpPr>
            <p:cNvPr id="2" name="Rectangle 1"/>
            <p:cNvSpPr/>
            <p:nvPr/>
          </p:nvSpPr>
          <p:spPr>
            <a:xfrm>
              <a:off x="4114800" y="1403713"/>
              <a:ext cx="1066800" cy="2290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181600" y="1638100"/>
              <a:ext cx="3810000" cy="2290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14800" y="1676400"/>
              <a:ext cx="1066800" cy="20818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223615" y="1905000"/>
              <a:ext cx="2057400" cy="20818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315200" y="1403284"/>
              <a:ext cx="1676400" cy="2202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14799" y="3352399"/>
              <a:ext cx="3200399" cy="2290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315199" y="4114399"/>
              <a:ext cx="1671415" cy="2290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4800" y="3601817"/>
              <a:ext cx="1066800" cy="20818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21478" y="3849343"/>
              <a:ext cx="2057400" cy="18925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15200" y="3352800"/>
              <a:ext cx="1676400" cy="2202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17648" y="5260436"/>
              <a:ext cx="3200399" cy="2519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315200" y="6552799"/>
              <a:ext cx="1671415" cy="229001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14800" y="5562600"/>
              <a:ext cx="3164078" cy="20818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15200" y="6332952"/>
              <a:ext cx="1676400" cy="2202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31610802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57202" y="1752600"/>
            <a:ext cx="8229599" cy="4038600"/>
          </a:xfrm>
        </p:spPr>
        <p:txBody>
          <a:bodyPr/>
          <a:lstStyle/>
          <a:p>
            <a:r>
              <a:rPr lang="en-NZ" dirty="0" smtClean="0"/>
              <a:t>Epidemiological criterion was regarded as the most important</a:t>
            </a:r>
          </a:p>
          <a:p>
            <a:r>
              <a:rPr lang="en-NZ" dirty="0" smtClean="0"/>
              <a:t>Relative importance of economic criterion was differed according to the FMD status</a:t>
            </a:r>
          </a:p>
          <a:p>
            <a:r>
              <a:rPr lang="en-NZ" dirty="0" smtClean="0"/>
              <a:t>FMD status of country is an important factor to understand the background of decision making about control strategy</a:t>
            </a:r>
          </a:p>
          <a:p>
            <a:r>
              <a:rPr lang="en-NZ" dirty="0" smtClean="0"/>
              <a:t>The results of this study could be used in decision analysis of FMD control strategy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34159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66800" y="2743200"/>
            <a:ext cx="6858000" cy="838200"/>
          </a:xfrm>
        </p:spPr>
        <p:txBody>
          <a:bodyPr/>
          <a:lstStyle/>
          <a:p>
            <a:r>
              <a:rPr lang="en-NZ" sz="5400" b="1" dirty="0" smtClean="0"/>
              <a:t>Thank you</a:t>
            </a:r>
            <a:endParaRPr lang="en-NZ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6248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chemeClr val="bg1"/>
                </a:solidFill>
              </a:rPr>
              <a:t>The </a:t>
            </a:r>
            <a:r>
              <a:rPr lang="en-NZ" sz="2000" dirty="0" err="1" smtClean="0">
                <a:solidFill>
                  <a:schemeClr val="bg1"/>
                </a:solidFill>
              </a:rPr>
              <a:t>EpiCentre</a:t>
            </a:r>
            <a:endParaRPr lang="en-N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48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0600" y="152400"/>
            <a:ext cx="6858000" cy="838200"/>
          </a:xfrm>
        </p:spPr>
        <p:txBody>
          <a:bodyPr/>
          <a:lstStyle/>
          <a:p>
            <a:r>
              <a:rPr lang="en-NZ" dirty="0" smtClean="0"/>
              <a:t>Foot-and-mouth disease</a:t>
            </a:r>
            <a:endParaRPr lang="en-NZ" dirty="0"/>
          </a:p>
        </p:txBody>
      </p:sp>
      <p:pic>
        <p:nvPicPr>
          <p:cNvPr id="4" name="Content Placeholder 6" descr="bury.jpg"/>
          <p:cNvPicPr preferRelativeResize="0"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792088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96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NZ" sz="2800" dirty="0" smtClean="0"/>
              <a:t>Relative importance of factors in choosing Foot and Mouth Disease (FMD) control strategies</a:t>
            </a:r>
          </a:p>
          <a:p>
            <a:pPr lvl="1"/>
            <a:r>
              <a:rPr lang="en-NZ" sz="2400" dirty="0" smtClean="0"/>
              <a:t>Survey representative of </a:t>
            </a:r>
            <a:r>
              <a:rPr lang="en-US" sz="2400" dirty="0"/>
              <a:t>Chief veterinary </a:t>
            </a:r>
            <a:r>
              <a:rPr lang="en-US" sz="2400" dirty="0" smtClean="0"/>
              <a:t>officers from 21 countries in Asia and Pacific regions</a:t>
            </a:r>
          </a:p>
          <a:p>
            <a:pPr lvl="1"/>
            <a:endParaRPr lang="en-NZ" sz="2000" dirty="0" smtClean="0"/>
          </a:p>
          <a:p>
            <a:pPr lvl="1"/>
            <a:r>
              <a:rPr lang="en-NZ" sz="2400" dirty="0" smtClean="0"/>
              <a:t>Determine if there are differences in preferences by FMD status of country</a:t>
            </a:r>
          </a:p>
          <a:p>
            <a:pPr lvl="2"/>
            <a:r>
              <a:rPr lang="en-US" dirty="0" smtClean="0"/>
              <a:t>FMD positive =12 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FMD-free =9</a:t>
            </a:r>
            <a:endParaRPr lang="en-NZ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Goal of study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64442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57202" y="1828800"/>
            <a:ext cx="8229599" cy="4495800"/>
          </a:xfrm>
        </p:spPr>
        <p:txBody>
          <a:bodyPr/>
          <a:lstStyle/>
          <a:p>
            <a:r>
              <a:rPr lang="en-US" dirty="0" smtClean="0"/>
              <a:t>Questionnaire</a:t>
            </a:r>
          </a:p>
          <a:p>
            <a:pPr lvl="1"/>
            <a:r>
              <a:rPr lang="en-US" dirty="0" smtClean="0"/>
              <a:t>Epidemiological, Economics, and Social-environmental criteria</a:t>
            </a:r>
          </a:p>
          <a:p>
            <a:pPr lvl="1"/>
            <a:r>
              <a:rPr lang="en-US" dirty="0" smtClean="0"/>
              <a:t>6 indicators for each criterion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NZ" sz="2000" dirty="0"/>
              <a:t>Epidemiologic criterion</a:t>
            </a:r>
          </a:p>
          <a:p>
            <a:pPr lvl="1"/>
            <a:r>
              <a:rPr lang="en-NZ" sz="1800" dirty="0"/>
              <a:t>Duration of outbreak</a:t>
            </a:r>
          </a:p>
          <a:p>
            <a:pPr lvl="1"/>
            <a:r>
              <a:rPr lang="en-NZ" sz="1800" dirty="0"/>
              <a:t>Size of outbreak area</a:t>
            </a:r>
          </a:p>
          <a:p>
            <a:pPr lvl="1"/>
            <a:r>
              <a:rPr lang="en-NZ" sz="1800" dirty="0"/>
              <a:t>Number of infected farms(IP) / animals(IA)</a:t>
            </a:r>
          </a:p>
          <a:p>
            <a:pPr lvl="1"/>
            <a:r>
              <a:rPr lang="en-NZ" sz="1800" dirty="0"/>
              <a:t>Number of depopulated farms(DP) / animals(DA)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0"/>
            <a:ext cx="3505200" cy="792162"/>
          </a:xfrm>
        </p:spPr>
        <p:txBody>
          <a:bodyPr/>
          <a:lstStyle/>
          <a:p>
            <a:r>
              <a:rPr lang="en-US" dirty="0" smtClean="0"/>
              <a:t>Questionnaire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976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57200" y="1828800"/>
            <a:ext cx="8229599" cy="4038600"/>
          </a:xfrm>
        </p:spPr>
        <p:txBody>
          <a:bodyPr/>
          <a:lstStyle/>
          <a:p>
            <a:r>
              <a:rPr lang="en-NZ" sz="2000" dirty="0"/>
              <a:t>Economic criterion</a:t>
            </a:r>
          </a:p>
          <a:p>
            <a:pPr lvl="1"/>
            <a:r>
              <a:rPr lang="en-NZ" sz="1800" dirty="0"/>
              <a:t>Direct operating cost of FMD control measures(</a:t>
            </a:r>
            <a:r>
              <a:rPr lang="en-NZ" sz="1800" dirty="0" err="1"/>
              <a:t>eg</a:t>
            </a:r>
            <a:r>
              <a:rPr lang="en-NZ" sz="1800" dirty="0"/>
              <a:t>. vaccination)</a:t>
            </a:r>
          </a:p>
          <a:p>
            <a:pPr lvl="1"/>
            <a:r>
              <a:rPr lang="en-NZ" sz="1800" dirty="0"/>
              <a:t>Farm loss from the amount of depopulated animals</a:t>
            </a:r>
          </a:p>
          <a:p>
            <a:pPr lvl="1"/>
            <a:r>
              <a:rPr lang="en-NZ" sz="1800" dirty="0"/>
              <a:t>Farm loss from movement restriction</a:t>
            </a:r>
          </a:p>
          <a:p>
            <a:pPr lvl="1"/>
            <a:r>
              <a:rPr lang="en-NZ" sz="1800" dirty="0"/>
              <a:t>Industry loss from the amount of depopulated animals</a:t>
            </a:r>
          </a:p>
          <a:p>
            <a:pPr lvl="1"/>
            <a:r>
              <a:rPr lang="en-NZ" sz="1800" dirty="0"/>
              <a:t>Loss from export ban</a:t>
            </a:r>
          </a:p>
          <a:p>
            <a:pPr lvl="1"/>
            <a:r>
              <a:rPr lang="en-NZ" sz="1800" dirty="0"/>
              <a:t>Loss from tourism decrease</a:t>
            </a:r>
          </a:p>
          <a:p>
            <a:pPr lvl="1"/>
            <a:endParaRPr lang="en-NZ" sz="1800" dirty="0"/>
          </a:p>
          <a:p>
            <a:r>
              <a:rPr lang="en-NZ" sz="2000" dirty="0"/>
              <a:t>Social-Environmental criterion</a:t>
            </a:r>
          </a:p>
          <a:p>
            <a:pPr lvl="1"/>
            <a:r>
              <a:rPr lang="en-NZ" sz="1800" dirty="0"/>
              <a:t>Mental health in FMD affected farmers</a:t>
            </a:r>
          </a:p>
          <a:p>
            <a:pPr lvl="1"/>
            <a:r>
              <a:rPr lang="en-NZ" sz="1800" dirty="0"/>
              <a:t>Mental health in the public</a:t>
            </a:r>
          </a:p>
          <a:p>
            <a:pPr lvl="1"/>
            <a:r>
              <a:rPr lang="en-NZ" sz="1800" dirty="0"/>
              <a:t>Welfare of the infected / non-infected animals</a:t>
            </a:r>
          </a:p>
          <a:p>
            <a:pPr lvl="1"/>
            <a:r>
              <a:rPr lang="en-NZ" sz="1800" dirty="0"/>
              <a:t>Air / ground pollution from carcass disposal</a:t>
            </a:r>
          </a:p>
          <a:p>
            <a:endParaRPr lang="en-NZ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81000" y="9144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bg1"/>
                </a:solidFill>
                <a:latin typeface="Arial" pitchFamily="34" charset="0"/>
                <a:ea typeface="ＭＳ Ｐゴシック" charset="0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mtClean="0"/>
              <a:t>Questionnaire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26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8229600" cy="44307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Questionnaire example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22861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Result</a:t>
            </a: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094712"/>
              </p:ext>
            </p:extLst>
          </p:nvPr>
        </p:nvGraphicFramePr>
        <p:xfrm>
          <a:off x="381003" y="2514600"/>
          <a:ext cx="8610597" cy="4191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3675"/>
                <a:gridCol w="1717089"/>
                <a:gridCol w="1169260"/>
                <a:gridCol w="1170191"/>
                <a:gridCol w="1170191"/>
                <a:gridCol w="1170191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Criteria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FMD </a:t>
                      </a:r>
                      <a:r>
                        <a:rPr lang="en-US" sz="1600" dirty="0" smtClean="0">
                          <a:effectLst/>
                        </a:rPr>
                        <a:t>Status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Minimum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Median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</a:t>
                      </a:r>
                      <a:r>
                        <a:rPr lang="en-NZ" sz="1050">
                          <a:effectLst/>
                        </a:rPr>
                        <a:t> 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p-value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Epidemiologic 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Positive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0.26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Free</a:t>
                      </a:r>
                      <a:r>
                        <a:rPr lang="en-NZ" sz="105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Overall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Economic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Positive</a:t>
                      </a:r>
                      <a:endParaRPr lang="en-NZ" sz="16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0.04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Free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Overall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85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Social-environmental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Positive</a:t>
                      </a:r>
                      <a:endParaRPr lang="en-NZ" sz="16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61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0.13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Free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98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Overall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98</a:t>
                      </a:r>
                      <a:endParaRPr lang="en-NZ" sz="16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57202" y="1782763"/>
            <a:ext cx="8229599" cy="655637"/>
          </a:xfrm>
        </p:spPr>
        <p:txBody>
          <a:bodyPr/>
          <a:lstStyle/>
          <a:p>
            <a:pPr marL="0" indent="0">
              <a:buNone/>
            </a:pPr>
            <a:r>
              <a:rPr lang="en-NZ" sz="1800" dirty="0"/>
              <a:t>Table 1. The relative importance scores of criteria for a foot-and-mouth </a:t>
            </a:r>
            <a:r>
              <a:rPr lang="en-NZ" sz="1800" dirty="0" smtClean="0"/>
              <a:t>disease </a:t>
            </a:r>
            <a:r>
              <a:rPr lang="en-NZ" sz="1800" dirty="0"/>
              <a:t>(FMD) </a:t>
            </a:r>
            <a:r>
              <a:rPr lang="en-NZ" sz="1800" dirty="0" smtClean="0"/>
              <a:t>control strategy</a:t>
            </a:r>
          </a:p>
        </p:txBody>
      </p:sp>
    </p:spTree>
    <p:extLst>
      <p:ext uri="{BB962C8B-B14F-4D97-AF65-F5344CB8AC3E}">
        <p14:creationId xmlns:p14="http://schemas.microsoft.com/office/powerpoint/2010/main" val="3740586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5562600"/>
            <a:ext cx="83058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3400"/>
            <a:ext cx="9000000" cy="53389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6044625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Figure 1. The </a:t>
            </a:r>
            <a:r>
              <a:rPr lang="en-NZ" sz="1600" dirty="0">
                <a:solidFill>
                  <a:schemeClr val="bg1"/>
                </a:solidFill>
              </a:rPr>
              <a:t>relative importance scores of epidemic indicators in the epidemiologic criterion for a foot-and-mouth disease (FMD) control </a:t>
            </a:r>
            <a:r>
              <a:rPr lang="en-NZ" sz="1600" dirty="0" smtClean="0">
                <a:solidFill>
                  <a:schemeClr val="bg1"/>
                </a:solidFill>
              </a:rPr>
              <a:t>strategy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914400"/>
            <a:ext cx="9906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ectangle 12"/>
          <p:cNvSpPr/>
          <p:nvPr/>
        </p:nvSpPr>
        <p:spPr>
          <a:xfrm>
            <a:off x="3200400" y="914400"/>
            <a:ext cx="9906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31" name="Group 30"/>
          <p:cNvGrpSpPr/>
          <p:nvPr/>
        </p:nvGrpSpPr>
        <p:grpSpPr>
          <a:xfrm>
            <a:off x="762000" y="5410200"/>
            <a:ext cx="7010400" cy="461665"/>
            <a:chOff x="762000" y="5410200"/>
            <a:chExt cx="7010400" cy="461665"/>
          </a:xfrm>
        </p:grpSpPr>
        <p:sp>
          <p:nvSpPr>
            <p:cNvPr id="25" name="TextBox 24"/>
            <p:cNvSpPr txBox="1"/>
            <p:nvPr/>
          </p:nvSpPr>
          <p:spPr>
            <a:xfrm>
              <a:off x="762000" y="5410200"/>
              <a:ext cx="10668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Epidemic</a:t>
              </a:r>
            </a:p>
            <a:p>
              <a:pPr algn="ctr"/>
              <a:r>
                <a:rPr lang="en-NZ" sz="1200" dirty="0" smtClean="0"/>
                <a:t>duration</a:t>
              </a:r>
              <a:endParaRPr lang="en-NZ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81200" y="5410200"/>
              <a:ext cx="10668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Outbreak</a:t>
              </a:r>
            </a:p>
            <a:p>
              <a:pPr algn="ctr"/>
              <a:r>
                <a:rPr lang="en-NZ" sz="1200" dirty="0" smtClean="0"/>
                <a:t>area size</a:t>
              </a:r>
              <a:endParaRPr lang="en-NZ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242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No. of</a:t>
              </a:r>
              <a:br>
                <a:rPr lang="en-NZ" sz="1200" dirty="0" smtClean="0"/>
              </a:br>
              <a:r>
                <a:rPr lang="en-NZ" sz="1200" dirty="0" smtClean="0"/>
                <a:t>inf. farms</a:t>
              </a:r>
              <a:endParaRPr lang="en-NZ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672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No. of</a:t>
              </a:r>
              <a:br>
                <a:rPr lang="en-NZ" sz="1200" dirty="0" smtClean="0"/>
              </a:br>
              <a:r>
                <a:rPr lang="en-NZ" sz="1200" dirty="0" smtClean="0"/>
                <a:t>inf. animals</a:t>
              </a:r>
              <a:endParaRPr lang="en-NZ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64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No. of</a:t>
              </a:r>
              <a:br>
                <a:rPr lang="en-NZ" sz="1200" dirty="0" smtClean="0"/>
              </a:br>
              <a:r>
                <a:rPr lang="en-NZ" sz="1200" dirty="0" smtClean="0"/>
                <a:t>dep. farms</a:t>
              </a:r>
              <a:endParaRPr lang="en-NZ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294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No. of</a:t>
              </a:r>
              <a:br>
                <a:rPr lang="en-NZ" sz="1200" dirty="0" smtClean="0"/>
              </a:br>
              <a:r>
                <a:rPr lang="en-NZ" sz="1200" dirty="0" smtClean="0"/>
                <a:t>dep. animals</a:t>
              </a:r>
              <a:endParaRPr lang="en-NZ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59538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" y="6019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Figure 2. The </a:t>
            </a:r>
            <a:r>
              <a:rPr lang="en-NZ" sz="1600" dirty="0">
                <a:solidFill>
                  <a:schemeClr val="bg1"/>
                </a:solidFill>
              </a:rPr>
              <a:t>relative importance scores of </a:t>
            </a:r>
            <a:r>
              <a:rPr lang="en-NZ" sz="1600" dirty="0" smtClean="0">
                <a:solidFill>
                  <a:schemeClr val="bg1"/>
                </a:solidFill>
              </a:rPr>
              <a:t>economic </a:t>
            </a:r>
            <a:r>
              <a:rPr lang="en-NZ" sz="1600" dirty="0">
                <a:solidFill>
                  <a:schemeClr val="bg1"/>
                </a:solidFill>
              </a:rPr>
              <a:t>indicators in the epidemiologic criterion for a foot-and-mouth disease (FMD) control </a:t>
            </a:r>
            <a:r>
              <a:rPr lang="en-NZ" sz="1600" dirty="0" smtClean="0">
                <a:solidFill>
                  <a:schemeClr val="bg1"/>
                </a:solidFill>
              </a:rPr>
              <a:t>strategy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" y="528600"/>
            <a:ext cx="9000000" cy="5338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00400" y="914400"/>
            <a:ext cx="9906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Rectangle 11"/>
          <p:cNvSpPr/>
          <p:nvPr/>
        </p:nvSpPr>
        <p:spPr>
          <a:xfrm>
            <a:off x="4343400" y="914400"/>
            <a:ext cx="990600" cy="441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13" name="Group 12"/>
          <p:cNvGrpSpPr/>
          <p:nvPr/>
        </p:nvGrpSpPr>
        <p:grpSpPr>
          <a:xfrm>
            <a:off x="762000" y="5410200"/>
            <a:ext cx="7162800" cy="461665"/>
            <a:chOff x="762000" y="5410200"/>
            <a:chExt cx="7162800" cy="461665"/>
          </a:xfrm>
        </p:grpSpPr>
        <p:sp>
          <p:nvSpPr>
            <p:cNvPr id="14" name="TextBox 13"/>
            <p:cNvSpPr txBox="1"/>
            <p:nvPr/>
          </p:nvSpPr>
          <p:spPr>
            <a:xfrm>
              <a:off x="762000" y="5410200"/>
              <a:ext cx="10668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Operation</a:t>
              </a:r>
            </a:p>
            <a:p>
              <a:pPr algn="ctr"/>
              <a:r>
                <a:rPr lang="en-NZ" sz="1200" dirty="0" smtClean="0"/>
                <a:t>cost</a:t>
              </a:r>
              <a:endParaRPr lang="en-NZ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50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Farm loss from</a:t>
              </a:r>
            </a:p>
            <a:p>
              <a:pPr algn="ctr"/>
              <a:r>
                <a:rPr lang="en-NZ" sz="1200" dirty="0" smtClean="0"/>
                <a:t>depopulation</a:t>
              </a:r>
              <a:endParaRPr lang="en-NZ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48000" y="5410200"/>
              <a:ext cx="12192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Farm loos from</a:t>
              </a:r>
            </a:p>
            <a:p>
              <a:pPr algn="ctr"/>
              <a:r>
                <a:rPr lang="en-NZ" sz="1200" dirty="0" err="1" smtClean="0"/>
                <a:t>mov</a:t>
              </a:r>
              <a:r>
                <a:rPr lang="en-NZ" sz="1200" dirty="0" smtClean="0"/>
                <a:t>. restriction</a:t>
              </a:r>
              <a:endParaRPr lang="en-NZ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67200" y="5410200"/>
              <a:ext cx="12192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spc="-150" dirty="0" smtClean="0"/>
                <a:t>Industry loss from depopulation</a:t>
              </a:r>
              <a:endParaRPr lang="en-NZ" sz="1200" spc="-15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86400" y="5410200"/>
              <a:ext cx="11430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Loss from export ban</a:t>
              </a:r>
              <a:endParaRPr lang="en-NZ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29400" y="5410200"/>
              <a:ext cx="129540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200" dirty="0" smtClean="0"/>
                <a:t>Loss from tourism decrease</a:t>
              </a:r>
              <a:endParaRPr lang="en-NZ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779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7&quot;/&gt;&lt;/object&gt;&lt;object type=&quot;3&quot; unique_id=&quot;10006&quot;&gt;&lt;property id=&quot;20148&quot; value=&quot;5&quot;/&gt;&lt;property id=&quot;20300&quot; value=&quot;Slide 3 - &amp;quot;Goal of study&amp;quot;&quot;/&gt;&lt;property id=&quot;20307&quot; value=&quot;269&quot;/&gt;&lt;/object&gt;&lt;object type=&quot;3&quot; unique_id=&quot;10007&quot;&gt;&lt;property id=&quot;20148&quot; value=&quot;5&quot;/&gt;&lt;property id=&quot;20300&quot; value=&quot;Slide 4 - &amp;quot;Questionnaire&amp;quot;&quot;/&gt;&lt;property id=&quot;20307&quot; value=&quot;258&quot;/&gt;&lt;/object&gt;&lt;object type=&quot;3&quot; unique_id=&quot;10008&quot;&gt;&lt;property id=&quot;20148&quot; value=&quot;5&quot;/&gt;&lt;property id=&quot;20300&quot; value=&quot;Slide 5&quot;/&gt;&lt;property id=&quot;20307&quot; value=&quot;278&quot;/&gt;&lt;/object&gt;&lt;object type=&quot;3&quot; unique_id=&quot;10009&quot;&gt;&lt;property id=&quot;20148&quot; value=&quot;5&quot;/&gt;&lt;property id=&quot;20300&quot; value=&quot;Slide 6 - &amp;quot;Questionnaire example&amp;quot;&quot;/&gt;&lt;property id=&quot;20307&quot; value=&quot;270&quot;/&gt;&lt;/object&gt;&lt;object type=&quot;3&quot; unique_id=&quot;10010&quot;&gt;&lt;property id=&quot;20148&quot; value=&quot;5&quot;/&gt;&lt;property id=&quot;20300&quot; value=&quot;Slide 7 - &amp;quot;Result&amp;quot;&quot;/&gt;&lt;property id=&quot;20307&quot; value=&quot;271&quot;/&gt;&lt;/object&gt;&lt;object type=&quot;3&quot; unique_id=&quot;10011&quot;&gt;&lt;property id=&quot;20148&quot; value=&quot;5&quot;/&gt;&lt;property id=&quot;20300&quot; value=&quot;Slide 8&quot;/&gt;&lt;property id=&quot;20307&quot; value=&quot;272&quot;/&gt;&lt;/object&gt;&lt;object type=&quot;3&quot; unique_id=&quot;10012&quot;&gt;&lt;property id=&quot;20148&quot; value=&quot;5&quot;/&gt;&lt;property id=&quot;20300&quot; value=&quot;Slide 9&quot;/&gt;&lt;property id=&quot;20307&quot; value=&quot;273&quot;/&gt;&lt;/object&gt;&lt;object type=&quot;3&quot; unique_id=&quot;10013&quot;&gt;&lt;property id=&quot;20148&quot; value=&quot;5&quot;/&gt;&lt;property id=&quot;20300&quot; value=&quot;Slide 10&quot;/&gt;&lt;property id=&quot;20307&quot; value=&quot;274&quot;/&gt;&lt;/object&gt;&lt;object type=&quot;3&quot; unique_id=&quot;10014&quot;&gt;&lt;property id=&quot;20148&quot; value=&quot;5&quot;/&gt;&lt;property id=&quot;20300&quot; value=&quot;Slide 11&quot;/&gt;&lt;property id=&quot;20307&quot; value=&quot;276&quot;/&gt;&lt;/object&gt;&lt;object type=&quot;3&quot; unique_id=&quot;10015&quot;&gt;&lt;property id=&quot;20148&quot; value=&quot;5&quot;/&gt;&lt;property id=&quot;20300&quot; value=&quot;Slide 12 - &amp;quot;Conclusion&amp;quot;&quot;/&gt;&lt;property id=&quot;20307&quot; value=&quot;262&quot;/&gt;&lt;/object&gt;&lt;object type=&quot;3&quot; unique_id=&quot;10016&quot;&gt;&lt;property id=&quot;20148&quot; value=&quot;5&quot;/&gt;&lt;property id=&quot;20300&quot; value=&quot;Slide 13&quot;/&gt;&lt;property id=&quot;20307&quot; value=&quot;27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012 v1 Massey-powerpoint-template-4x3-2012 cop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ackground image styl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Background image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l blu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ll blu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/Whit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ue/Whit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ue/Whit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ackground imag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ackground imag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Background imag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 v1 Massey-powerpoint-template-4x3-2012 copy.potx</Template>
  <TotalTime>919</TotalTime>
  <Words>593</Words>
  <Application>Microsoft Office PowerPoint</Application>
  <PresentationFormat>On-screen Show (4:3)</PresentationFormat>
  <Paragraphs>235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2012 v1 Massey-powerpoint-template-4x3-2012 copy</vt:lpstr>
      <vt:lpstr>All blue style 2</vt:lpstr>
      <vt:lpstr>All blue style 3</vt:lpstr>
      <vt:lpstr>Blue/White style 1</vt:lpstr>
      <vt:lpstr>Blue/White style 2</vt:lpstr>
      <vt:lpstr>Blue/White style 3</vt:lpstr>
      <vt:lpstr>Background image style 1</vt:lpstr>
      <vt:lpstr>Background image style 2</vt:lpstr>
      <vt:lpstr>Background image style 3</vt:lpstr>
      <vt:lpstr>Background image style 4</vt:lpstr>
      <vt:lpstr>Background image style 5</vt:lpstr>
      <vt:lpstr>PowerPoint Presentation</vt:lpstr>
      <vt:lpstr>PowerPoint Presentation</vt:lpstr>
      <vt:lpstr>Goal of study</vt:lpstr>
      <vt:lpstr>Questionnaire</vt:lpstr>
      <vt:lpstr>PowerPoint Presentation</vt:lpstr>
      <vt:lpstr>Questionnaire example</vt:lpstr>
      <vt:lpstr>Result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Brown</dc:creator>
  <cp:lastModifiedBy>Kim, Eutteum</cp:lastModifiedBy>
  <cp:revision>31</cp:revision>
  <dcterms:created xsi:type="dcterms:W3CDTF">2012-10-10T22:28:33Z</dcterms:created>
  <dcterms:modified xsi:type="dcterms:W3CDTF">2014-08-22T02:03:52Z</dcterms:modified>
</cp:coreProperties>
</file>